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6" r:id="rId13"/>
    <p:sldId id="261" r:id="rId14"/>
    <p:sldId id="262" r:id="rId15"/>
    <p:sldId id="263" r:id="rId16"/>
    <p:sldId id="281" r:id="rId17"/>
    <p:sldId id="286" r:id="rId18"/>
    <p:sldId id="287" r:id="rId19"/>
    <p:sldId id="274" r:id="rId20"/>
    <p:sldId id="285" r:id="rId21"/>
    <p:sldId id="276" r:id="rId22"/>
    <p:sldId id="282" r:id="rId23"/>
    <p:sldId id="277" r:id="rId24"/>
    <p:sldId id="283" r:id="rId25"/>
    <p:sldId id="275" r:id="rId26"/>
    <p:sldId id="284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8A"/>
    <a:srgbClr val="B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>
        <p:scale>
          <a:sx n="80" d="100"/>
          <a:sy n="80" d="100"/>
        </p:scale>
        <p:origin x="10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13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 smtClean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smtClean="0"/>
              <a:t>João Miguel Polónia Pascoal Faria</a:t>
            </a:r>
          </a:p>
          <a:p>
            <a:r>
              <a:rPr lang="pt-PT" sz="2800" b="1" dirty="0" smtClean="0"/>
              <a:t>Márcio Filipe Vilela Fontes</a:t>
            </a:r>
          </a:p>
          <a:p>
            <a:endParaRPr lang="pt-PT" sz="2800" b="1" dirty="0" smtClean="0"/>
          </a:p>
          <a:p>
            <a:r>
              <a:rPr lang="pt-PT" sz="2400" b="1" dirty="0" smtClean="0"/>
              <a:t>Supervisor</a:t>
            </a:r>
            <a:r>
              <a:rPr lang="pt-PT" sz="2400" dirty="0" smtClean="0"/>
              <a:t>: Prof. João Pedro Carvalho Leal Mendes Moreira</a:t>
            </a:r>
          </a:p>
          <a:p>
            <a:endParaRPr lang="pt-PT" sz="2000" b="1" dirty="0" smtClean="0"/>
          </a:p>
          <a:p>
            <a:r>
              <a:rPr lang="pt-PT" sz="2000" dirty="0" smtClean="0"/>
              <a:t>Mestrado Integrado em Engenharia Informática e Computação</a:t>
            </a:r>
            <a:endParaRPr lang="pt-PT" sz="2000" b="1" dirty="0"/>
          </a:p>
          <a:p>
            <a:endParaRPr lang="pt-PT" sz="2000" dirty="0" smtClean="0"/>
          </a:p>
          <a:p>
            <a:r>
              <a:rPr lang="pt-PT" sz="1600" dirty="0" smtClean="0"/>
              <a:t>Faculdade de Engenharia da Universidade do Porto</a:t>
            </a:r>
          </a:p>
          <a:p>
            <a:r>
              <a:rPr lang="pt-PT" sz="1600" dirty="0" err="1" smtClean="0"/>
              <a:t>January</a:t>
            </a:r>
            <a:r>
              <a:rPr lang="pt-PT" sz="1600" dirty="0" smtClean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Average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Salary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Crimes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</a:t>
            </a:r>
            <a:r>
              <a:rPr lang="pt-PT" sz="4400" dirty="0" err="1" smtClean="0">
                <a:solidFill>
                  <a:srgbClr val="00568A"/>
                </a:solidFill>
              </a:rPr>
              <a:t>nemployment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Credit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cards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Clients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amount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duration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Card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/>
                <a:gridCol w="859155"/>
                <a:gridCol w="10814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-1.2302465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-0.3775839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-1.2061650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1.2849300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0.5920177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0.02777778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Demography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059180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-0.025915663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255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Insurances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306"/>
              </p:ext>
            </p:extLst>
          </p:nvPr>
        </p:nvGraphicFramePr>
        <p:xfrm>
          <a:off x="7793511" y="2855364"/>
          <a:ext cx="40910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481709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n_entrepreneurs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0.6656325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1.8903740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2.4398930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0.4066814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-0.7176040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-0.4633185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-0.4444360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0.1075921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-0.4689837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-0.1039707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-0.6054897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-0.2008185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6982" b="5866"/>
          <a:stretch/>
        </p:blipFill>
        <p:spPr>
          <a:xfrm>
            <a:off x="623455" y="1580710"/>
            <a:ext cx="6862618" cy="4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#5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Predictive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#1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solidFill>
                  <a:srgbClr val="00568A"/>
                </a:solidFill>
              </a:rPr>
              <a:t>CRISP-DM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#PM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2100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*TODO*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#6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Limitations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and</a:t>
            </a:r>
            <a:r>
              <a:rPr lang="pt-PT" sz="6000" dirty="0" smtClean="0">
                <a:solidFill>
                  <a:srgbClr val="00568A"/>
                </a:solidFill>
              </a:rPr>
              <a:t> Future </a:t>
            </a:r>
            <a:r>
              <a:rPr lang="pt-PT" sz="6000" dirty="0" err="1" smtClean="0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Limitations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Future </a:t>
            </a:r>
            <a:r>
              <a:rPr lang="pt-PT" sz="4400" dirty="0" err="1" smtClean="0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5" y="1925783"/>
            <a:ext cx="991620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>
                <a:solidFill>
                  <a:srgbClr val="B9122B"/>
                </a:solidFill>
              </a:rPr>
              <a:t>Limitations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data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very</a:t>
            </a:r>
            <a:r>
              <a:rPr lang="pt-PT" dirty="0" smtClean="0"/>
              <a:t> </a:t>
            </a:r>
            <a:r>
              <a:rPr lang="pt-PT" dirty="0" err="1" smtClean="0"/>
              <a:t>old</a:t>
            </a:r>
            <a:r>
              <a:rPr lang="pt-PT" dirty="0" smtClean="0"/>
              <a:t>, </a:t>
            </a:r>
            <a:r>
              <a:rPr lang="pt-PT" dirty="0" err="1" smtClean="0"/>
              <a:t>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potential</a:t>
            </a:r>
            <a:r>
              <a:rPr lang="pt-PT" dirty="0" smtClean="0"/>
              <a:t> </a:t>
            </a:r>
            <a:r>
              <a:rPr lang="pt-PT" dirty="0" err="1" smtClean="0"/>
              <a:t>applications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predictions</a:t>
            </a:r>
            <a:r>
              <a:rPr lang="pt-PT" dirty="0" smtClean="0"/>
              <a:t> </a:t>
            </a:r>
            <a:r>
              <a:rPr lang="pt-PT" dirty="0" err="1" smtClean="0"/>
              <a:t>may</a:t>
            </a:r>
            <a:r>
              <a:rPr lang="pt-PT" dirty="0" smtClean="0"/>
              <a:t> </a:t>
            </a:r>
            <a:r>
              <a:rPr lang="pt-PT" dirty="0" err="1" smtClean="0"/>
              <a:t>not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useful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If</a:t>
            </a:r>
            <a:r>
              <a:rPr lang="pt-PT" dirty="0" smtClean="0"/>
              <a:t> more 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gathered</a:t>
            </a:r>
            <a:r>
              <a:rPr lang="pt-PT" dirty="0" smtClean="0"/>
              <a:t>, </a:t>
            </a:r>
            <a:r>
              <a:rPr lang="pt-PT" dirty="0" err="1" smtClean="0"/>
              <a:t>better</a:t>
            </a:r>
            <a:r>
              <a:rPr lang="pt-PT" dirty="0" smtClean="0"/>
              <a:t> </a:t>
            </a:r>
            <a:r>
              <a:rPr lang="pt-PT" dirty="0" err="1" smtClean="0"/>
              <a:t>decisions</a:t>
            </a:r>
            <a:r>
              <a:rPr lang="pt-PT" dirty="0" smtClean="0"/>
              <a:t> </a:t>
            </a:r>
            <a:r>
              <a:rPr lang="pt-PT" dirty="0" err="1" smtClean="0"/>
              <a:t>could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</a:t>
            </a:r>
            <a:r>
              <a:rPr lang="pt-PT" dirty="0" err="1" smtClean="0"/>
              <a:t>taken</a:t>
            </a:r>
            <a:r>
              <a:rPr lang="pt-PT" dirty="0" smtClean="0"/>
              <a:t> (i.e. </a:t>
            </a:r>
            <a:r>
              <a:rPr lang="pt-PT" dirty="0" err="1" smtClean="0"/>
              <a:t>instead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having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average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</a:t>
            </a:r>
            <a:r>
              <a:rPr lang="pt-PT" dirty="0" err="1" smtClean="0"/>
              <a:t>district</a:t>
            </a:r>
            <a:r>
              <a:rPr lang="pt-PT" dirty="0" smtClean="0"/>
              <a:t>, </a:t>
            </a: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would</a:t>
            </a:r>
            <a:r>
              <a:rPr lang="pt-PT" dirty="0" smtClean="0"/>
              <a:t> </a:t>
            </a:r>
            <a:r>
              <a:rPr lang="pt-PT" dirty="0" err="1" smtClean="0"/>
              <a:t>be</a:t>
            </a:r>
            <a:r>
              <a:rPr lang="pt-PT" dirty="0" smtClean="0"/>
              <a:t> more </a:t>
            </a:r>
            <a:r>
              <a:rPr lang="pt-PT" dirty="0" err="1" smtClean="0"/>
              <a:t>useful</a:t>
            </a:r>
            <a:r>
              <a:rPr lang="pt-PT" dirty="0" smtClean="0"/>
              <a:t> to </a:t>
            </a:r>
            <a:r>
              <a:rPr lang="pt-PT" dirty="0" err="1" smtClean="0"/>
              <a:t>have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client’s</a:t>
            </a:r>
            <a:r>
              <a:rPr lang="pt-PT" dirty="0" smtClean="0"/>
              <a:t> </a:t>
            </a:r>
            <a:r>
              <a:rPr lang="pt-PT" dirty="0" err="1" smtClean="0"/>
              <a:t>salary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a </a:t>
            </a:r>
            <a:r>
              <a:rPr lang="pt-PT" dirty="0" err="1" smtClean="0"/>
              <a:t>huge</a:t>
            </a:r>
            <a:r>
              <a:rPr lang="pt-PT" dirty="0" smtClean="0"/>
              <a:t> gap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instances</a:t>
            </a:r>
            <a:r>
              <a:rPr lang="pt-PT" dirty="0" smtClean="0"/>
              <a:t> </a:t>
            </a:r>
            <a:r>
              <a:rPr lang="pt-PT" dirty="0" err="1" smtClean="0"/>
              <a:t>between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successful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failed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training </a:t>
            </a:r>
            <a:r>
              <a:rPr lang="pt-PT" dirty="0" err="1" smtClean="0"/>
              <a:t>spreadsheet</a:t>
            </a:r>
            <a:r>
              <a:rPr lang="pt-PT" dirty="0" smtClean="0"/>
              <a:t>.</a:t>
            </a:r>
          </a:p>
          <a:p>
            <a:pPr marL="285750" indent="-285750">
              <a:buFont typeface="Arial" charset="0"/>
              <a:buChar char="•"/>
            </a:pPr>
            <a:endParaRPr lang="pt-PT" dirty="0"/>
          </a:p>
          <a:p>
            <a:endParaRPr lang="pt-PT" dirty="0"/>
          </a:p>
          <a:p>
            <a:r>
              <a:rPr lang="pt-PT" sz="2400" b="1" dirty="0" smtClean="0">
                <a:solidFill>
                  <a:srgbClr val="00568A"/>
                </a:solidFill>
              </a:rPr>
              <a:t>Future </a:t>
            </a:r>
            <a:r>
              <a:rPr lang="pt-PT" sz="2400" b="1" dirty="0" err="1" smtClean="0">
                <a:solidFill>
                  <a:srgbClr val="00568A"/>
                </a:solidFill>
              </a:rPr>
              <a:t>Work</a:t>
            </a:r>
            <a:endParaRPr lang="pt-PT" sz="2400" b="1" dirty="0">
              <a:solidFill>
                <a:srgbClr val="00568A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Perform</a:t>
            </a:r>
            <a:r>
              <a:rPr lang="pt-PT" dirty="0" smtClean="0"/>
              <a:t> a </a:t>
            </a:r>
            <a:r>
              <a:rPr lang="pt-PT" dirty="0" err="1" smtClean="0"/>
              <a:t>refinement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algorithms</a:t>
            </a:r>
            <a:r>
              <a:rPr lang="pt-PT" dirty="0" smtClean="0"/>
              <a:t> </a:t>
            </a:r>
            <a:r>
              <a:rPr lang="pt-PT" dirty="0" err="1" smtClean="0"/>
              <a:t>used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real </a:t>
            </a:r>
            <a:r>
              <a:rPr lang="pt-PT" dirty="0" err="1" smtClean="0"/>
              <a:t>tests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regression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to </a:t>
            </a:r>
            <a:r>
              <a:rPr lang="pt-PT" dirty="0" err="1" smtClean="0"/>
              <a:t>complement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Descriptive</a:t>
            </a:r>
            <a:r>
              <a:rPr lang="pt-PT" dirty="0" smtClean="0"/>
              <a:t> </a:t>
            </a:r>
            <a:r>
              <a:rPr lang="pt-PT" dirty="0" err="1" smtClean="0"/>
              <a:t>Modeling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Test</a:t>
            </a:r>
            <a:r>
              <a:rPr lang="pt-PT" dirty="0" smtClean="0"/>
              <a:t> </a:t>
            </a:r>
            <a:r>
              <a:rPr lang="pt-PT" dirty="0" err="1" smtClean="0"/>
              <a:t>different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new</a:t>
            </a:r>
            <a:r>
              <a:rPr lang="pt-PT" dirty="0" smtClean="0"/>
              <a:t> </a:t>
            </a:r>
            <a:r>
              <a:rPr lang="pt-PT" dirty="0" err="1" smtClean="0"/>
              <a:t>prediction</a:t>
            </a:r>
            <a:r>
              <a:rPr lang="pt-PT" dirty="0" smtClean="0"/>
              <a:t> </a:t>
            </a:r>
            <a:r>
              <a:rPr lang="pt-PT" dirty="0" err="1" smtClean="0"/>
              <a:t>methods</a:t>
            </a:r>
            <a:r>
              <a:rPr lang="pt-PT" dirty="0"/>
              <a:t>.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endParaRPr lang="pt-PT" dirty="0" smtClean="0"/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#7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smtClean="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#CC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23454" y="2695804"/>
            <a:ext cx="9916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identify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amount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a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success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prove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(</a:t>
            </a:r>
            <a:r>
              <a:rPr lang="pt-PT" dirty="0" err="1" smtClean="0"/>
              <a:t>scenarios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, </a:t>
            </a:r>
            <a:r>
              <a:rPr lang="pt-PT" dirty="0" err="1" smtClean="0"/>
              <a:t>high</a:t>
            </a:r>
            <a:r>
              <a:rPr lang="pt-PT" dirty="0" smtClean="0"/>
              <a:t> crime rate, etc.)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each</a:t>
            </a:r>
            <a:r>
              <a:rPr lang="pt-PT" dirty="0" smtClean="0"/>
              <a:t> </a:t>
            </a:r>
            <a:r>
              <a:rPr lang="pt-PT" dirty="0" err="1" smtClean="0"/>
              <a:t>client</a:t>
            </a:r>
            <a:r>
              <a:rPr lang="pt-PT" dirty="0" smtClean="0"/>
              <a:t> </a:t>
            </a:r>
            <a:r>
              <a:rPr lang="pt-PT" dirty="0" err="1" smtClean="0"/>
              <a:t>has</a:t>
            </a:r>
            <a:r>
              <a:rPr lang="pt-PT" dirty="0" smtClean="0"/>
              <a:t> </a:t>
            </a:r>
            <a:r>
              <a:rPr lang="pt-PT" dirty="0" err="1" smtClean="0"/>
              <a:t>significant</a:t>
            </a:r>
            <a:r>
              <a:rPr lang="pt-PT" dirty="0" smtClean="0"/>
              <a:t> </a:t>
            </a:r>
            <a:r>
              <a:rPr lang="pt-PT" dirty="0" err="1" smtClean="0"/>
              <a:t>impact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insurance</a:t>
            </a:r>
            <a:r>
              <a:rPr lang="pt-PT" dirty="0"/>
              <a:t> </a:t>
            </a:r>
            <a:r>
              <a:rPr lang="pt-PT" dirty="0" err="1" smtClean="0"/>
              <a:t>payments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find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classic</a:t>
            </a:r>
            <a:r>
              <a:rPr lang="pt-PT" dirty="0" smtClean="0"/>
              <a:t> </a:t>
            </a:r>
            <a:r>
              <a:rPr lang="pt-PT" dirty="0" err="1" smtClean="0"/>
              <a:t>card</a:t>
            </a:r>
            <a:r>
              <a:rPr lang="pt-PT" dirty="0" smtClean="0"/>
              <a:t> </a:t>
            </a:r>
            <a:r>
              <a:rPr lang="pt-PT" dirty="0" err="1" smtClean="0"/>
              <a:t>owners</a:t>
            </a:r>
            <a:r>
              <a:rPr lang="pt-PT" dirty="0" smtClean="0"/>
              <a:t> are </a:t>
            </a:r>
            <a:r>
              <a:rPr lang="pt-PT" dirty="0" err="1" smtClean="0"/>
              <a:t>usually</a:t>
            </a:r>
            <a:r>
              <a:rPr lang="pt-PT" dirty="0" smtClean="0"/>
              <a:t> male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older</a:t>
            </a:r>
            <a:r>
              <a:rPr lang="pt-PT" dirty="0" smtClean="0"/>
              <a:t> </a:t>
            </a:r>
            <a:r>
              <a:rPr lang="pt-PT" dirty="0" err="1" smtClean="0"/>
              <a:t>people</a:t>
            </a:r>
            <a:r>
              <a:rPr lang="pt-PT" dirty="0" smtClean="0"/>
              <a:t> (</a:t>
            </a:r>
            <a:r>
              <a:rPr lang="pt-PT" dirty="0" err="1" smtClean="0"/>
              <a:t>this</a:t>
            </a:r>
            <a:r>
              <a:rPr lang="pt-PT" dirty="0" smtClean="0"/>
              <a:t> </a:t>
            </a:r>
            <a:r>
              <a:rPr lang="pt-PT" dirty="0" err="1" smtClean="0"/>
              <a:t>helps</a:t>
            </a:r>
            <a:r>
              <a:rPr lang="pt-PT" dirty="0" smtClean="0"/>
              <a:t> to </a:t>
            </a:r>
            <a:r>
              <a:rPr lang="pt-PT" dirty="0" err="1" smtClean="0"/>
              <a:t>focus</a:t>
            </a:r>
            <a:r>
              <a:rPr lang="pt-PT" dirty="0" smtClean="0"/>
              <a:t> </a:t>
            </a:r>
            <a:r>
              <a:rPr lang="pt-PT" dirty="0" err="1" smtClean="0"/>
              <a:t>on</a:t>
            </a:r>
            <a:r>
              <a:rPr lang="pt-PT" dirty="0" smtClean="0"/>
              <a:t> </a:t>
            </a:r>
            <a:r>
              <a:rPr lang="pt-PT" dirty="0" err="1" smtClean="0"/>
              <a:t>specific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ads</a:t>
            </a:r>
            <a:r>
              <a:rPr lang="pt-PT" dirty="0" smtClean="0"/>
              <a:t>);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was</a:t>
            </a:r>
            <a:r>
              <a:rPr lang="pt-PT" dirty="0" smtClean="0"/>
              <a:t> </a:t>
            </a:r>
            <a:r>
              <a:rPr lang="pt-PT" dirty="0" err="1" smtClean="0"/>
              <a:t>possible</a:t>
            </a:r>
            <a:r>
              <a:rPr lang="pt-PT" dirty="0" smtClean="0"/>
              <a:t> to </a:t>
            </a:r>
            <a:r>
              <a:rPr lang="pt-PT" dirty="0" err="1" smtClean="0"/>
              <a:t>conclude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 </a:t>
            </a:r>
            <a:r>
              <a:rPr lang="pt-PT" dirty="0" err="1" smtClean="0"/>
              <a:t>South</a:t>
            </a:r>
            <a:r>
              <a:rPr lang="pt-PT" dirty="0" smtClean="0"/>
              <a:t> Bohemia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get</a:t>
            </a:r>
            <a:r>
              <a:rPr lang="pt-PT" dirty="0" smtClean="0"/>
              <a:t> more </a:t>
            </a:r>
            <a:r>
              <a:rPr lang="pt-PT" dirty="0" err="1" smtClean="0"/>
              <a:t>clients</a:t>
            </a:r>
            <a:r>
              <a:rPr lang="pt-PT" dirty="0" smtClean="0"/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It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suggested</a:t>
            </a:r>
            <a:r>
              <a:rPr lang="pt-PT" dirty="0" smtClean="0"/>
              <a:t> </a:t>
            </a:r>
            <a:r>
              <a:rPr lang="pt-PT" dirty="0" err="1" smtClean="0"/>
              <a:t>that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“</a:t>
            </a:r>
            <a:r>
              <a:rPr lang="pt-PT" dirty="0" err="1" smtClean="0"/>
              <a:t>help</a:t>
            </a:r>
            <a:r>
              <a:rPr lang="pt-PT" dirty="0" smtClean="0"/>
              <a:t>”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which</a:t>
            </a:r>
            <a:r>
              <a:rPr lang="pt-PT" dirty="0" smtClean="0"/>
              <a:t> are </a:t>
            </a:r>
            <a:r>
              <a:rPr lang="pt-PT" dirty="0" err="1" smtClean="0"/>
              <a:t>unemployed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reducing</a:t>
            </a:r>
            <a:r>
              <a:rPr lang="pt-PT" dirty="0" smtClean="0"/>
              <a:t> taxes for </a:t>
            </a:r>
            <a:r>
              <a:rPr lang="pt-PT" dirty="0" err="1" smtClean="0"/>
              <a:t>example</a:t>
            </a:r>
            <a:r>
              <a:rPr lang="pt-PT" dirty="0" smtClean="0"/>
              <a:t>, </a:t>
            </a:r>
            <a:r>
              <a:rPr lang="pt-PT" dirty="0" err="1" smtClean="0"/>
              <a:t>if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unemployment</a:t>
            </a:r>
            <a:r>
              <a:rPr lang="pt-PT" dirty="0" smtClean="0"/>
              <a:t> </a:t>
            </a:r>
            <a:r>
              <a:rPr lang="pt-PT" dirty="0" err="1" smtClean="0"/>
              <a:t>increase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95-96 </a:t>
            </a:r>
            <a:r>
              <a:rPr lang="pt-PT" dirty="0" err="1" smtClean="0"/>
              <a:t>shall</a:t>
            </a:r>
            <a:r>
              <a:rPr lang="pt-PT" dirty="0" smtClean="0"/>
              <a:t> continue.</a:t>
            </a: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#8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859155"/>
                <a:gridCol w="1033082"/>
                <a:gridCol w="107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DISPONENT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/>
                <a:gridCol w="966724"/>
                <a:gridCol w="1483043"/>
                <a:gridCol w="765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576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3818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Credit</a:t>
            </a:r>
            <a:r>
              <a:rPr lang="pt-PT" b="1" dirty="0" smtClean="0"/>
              <a:t> </a:t>
            </a:r>
            <a:r>
              <a:rPr lang="pt-PT" b="1" dirty="0" err="1" smtClean="0"/>
              <a:t>card</a:t>
            </a:r>
            <a:r>
              <a:rPr lang="pt-PT" b="1" dirty="0" smtClean="0"/>
              <a:t> (</a:t>
            </a:r>
            <a:r>
              <a:rPr lang="pt-PT" b="1" dirty="0" err="1" smtClean="0"/>
              <a:t>sanctions</a:t>
            </a:r>
            <a:r>
              <a:rPr lang="pt-PT" b="1" dirty="0" smtClean="0"/>
              <a:t>)</a:t>
            </a:r>
            <a:endParaRPr lang="pt-PT" b="1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/>
                <a:gridCol w="758092"/>
                <a:gridCol w="859155"/>
                <a:gridCol w="679768"/>
                <a:gridCol w="765492"/>
                <a:gridCol w="1033082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961123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539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786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961231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4543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1164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12269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12577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960812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10227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/>
                <a:gridCol w="1100455"/>
                <a:gridCol w="765492"/>
                <a:gridCol w="586105"/>
                <a:gridCol w="1120013"/>
                <a:gridCol w="800418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931105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930905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931205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Payment</a:t>
            </a:r>
            <a:r>
              <a:rPr lang="pt-PT" b="1" dirty="0" smtClean="0"/>
              <a:t> </a:t>
            </a:r>
            <a:r>
              <a:rPr lang="pt-PT" b="1" dirty="0" err="1" smtClean="0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/>
                <a:gridCol w="1060386"/>
                <a:gridCol w="1425512"/>
                <a:gridCol w="2020634"/>
                <a:gridCol w="1623441"/>
                <a:gridCol w="1623441"/>
                <a:gridCol w="984568"/>
                <a:gridCol w="979805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Hl.m</a:t>
                      </a:r>
                      <a:r>
                        <a:rPr lang="pt-PT" sz="1400" dirty="0" smtClean="0"/>
                        <a:t>. Praha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Prague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0.43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85677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99107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46.7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2159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2674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41.7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1.95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2824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2813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/>
                <a:gridCol w="1254442"/>
                <a:gridCol w="966724"/>
                <a:gridCol w="584518"/>
                <a:gridCol w="713105"/>
                <a:gridCol w="538480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706213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1970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450204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m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406009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5240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smtClean="0">
                <a:solidFill>
                  <a:srgbClr val="00568A"/>
                </a:solidFill>
              </a:rPr>
              <a:t>*TODO* </a:t>
            </a:r>
            <a:r>
              <a:rPr lang="pt-PT" sz="3200" dirty="0" err="1" smtClean="0">
                <a:solidFill>
                  <a:srgbClr val="00568A"/>
                </a:solidFill>
              </a:rPr>
              <a:t>process</a:t>
            </a:r>
            <a:r>
              <a:rPr lang="pt-PT" sz="3200" dirty="0" smtClean="0">
                <a:solidFill>
                  <a:srgbClr val="00568A"/>
                </a:solidFill>
              </a:rPr>
              <a:t> (</a:t>
            </a:r>
            <a:r>
              <a:rPr lang="pt-PT" sz="3200" dirty="0" err="1" smtClean="0">
                <a:solidFill>
                  <a:srgbClr val="00568A"/>
                </a:solidFill>
              </a:rPr>
              <a:t>RapidMiner</a:t>
            </a:r>
            <a:r>
              <a:rPr lang="pt-PT" sz="3200" dirty="0" smtClean="0">
                <a:solidFill>
                  <a:srgbClr val="00568A"/>
                </a:solidFill>
              </a:rPr>
              <a:t>)</a:t>
            </a:r>
            <a:endParaRPr lang="pt-PT" sz="32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CRISP-DM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#2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Domain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#DD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Topic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banking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regular </a:t>
            </a:r>
            <a:r>
              <a:rPr lang="pt-PT" dirty="0" err="1" smtClean="0"/>
              <a:t>bank</a:t>
            </a:r>
            <a:r>
              <a:rPr lang="pt-PT" dirty="0" smtClean="0"/>
              <a:t>, </a:t>
            </a:r>
            <a:r>
              <a:rPr lang="pt-PT" dirty="0" err="1" smtClean="0"/>
              <a:t>containing</a:t>
            </a:r>
            <a:r>
              <a:rPr lang="pt-PT" dirty="0" smtClean="0"/>
              <a:t> </a:t>
            </a:r>
            <a:r>
              <a:rPr lang="pt-PT" dirty="0" err="1" smtClean="0"/>
              <a:t>information</a:t>
            </a:r>
            <a:r>
              <a:rPr lang="pt-PT" dirty="0" smtClean="0"/>
              <a:t>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transactions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credit</a:t>
            </a:r>
            <a:r>
              <a:rPr lang="pt-PT" dirty="0" smtClean="0"/>
              <a:t> </a:t>
            </a:r>
            <a:r>
              <a:rPr lang="pt-PT" dirty="0" err="1" smtClean="0"/>
              <a:t>cards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demographic</a:t>
            </a:r>
            <a:r>
              <a:rPr lang="pt-PT" dirty="0" smtClean="0"/>
              <a:t> data to </a:t>
            </a:r>
            <a:r>
              <a:rPr lang="pt-PT" dirty="0" err="1" smtClean="0"/>
              <a:t>help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wants</a:t>
            </a:r>
            <a:r>
              <a:rPr lang="pt-PT" dirty="0" smtClean="0"/>
              <a:t> to improve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customers</a:t>
            </a:r>
            <a:r>
              <a:rPr lang="pt-PT" dirty="0" smtClean="0"/>
              <a:t>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perform</a:t>
            </a:r>
            <a:r>
              <a:rPr lang="pt-PT" dirty="0" smtClean="0"/>
              <a:t> </a:t>
            </a:r>
            <a:r>
              <a:rPr lang="pt-PT" dirty="0" err="1" smtClean="0"/>
              <a:t>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to improve </a:t>
            </a:r>
            <a:r>
              <a:rPr lang="pt-PT" dirty="0" err="1" smtClean="0"/>
              <a:t>its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.</a:t>
            </a:r>
            <a:endParaRPr lang="pt-PT" dirty="0"/>
          </a:p>
          <a:p>
            <a:endParaRPr lang="pt-PT" dirty="0" smtClean="0"/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Descriptive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concerning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(</a:t>
            </a:r>
            <a:r>
              <a:rPr lang="pt-PT" dirty="0" err="1" smtClean="0"/>
              <a:t>amounts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durations</a:t>
            </a:r>
            <a:r>
              <a:rPr lang="pt-PT" dirty="0" smtClean="0"/>
              <a:t>), </a:t>
            </a:r>
            <a:r>
              <a:rPr lang="pt-PT" dirty="0" err="1" smtClean="0"/>
              <a:t>transactions</a:t>
            </a:r>
            <a:r>
              <a:rPr lang="pt-PT" dirty="0" smtClean="0"/>
              <a:t>, etc. to </a:t>
            </a:r>
            <a:r>
              <a:rPr lang="pt-PT" dirty="0" err="1" smtClean="0"/>
              <a:t>formulate</a:t>
            </a:r>
            <a:r>
              <a:rPr lang="pt-PT" dirty="0" smtClean="0"/>
              <a:t> a </a:t>
            </a:r>
            <a:r>
              <a:rPr lang="pt-PT" dirty="0" err="1" smtClean="0"/>
              <a:t>process</a:t>
            </a:r>
            <a:r>
              <a:rPr lang="pt-PT" dirty="0" smtClean="0"/>
              <a:t> to </a:t>
            </a:r>
            <a:r>
              <a:rPr lang="pt-PT" dirty="0" err="1" smtClean="0"/>
              <a:t>achieve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b="1" dirty="0" err="1" smtClean="0"/>
              <a:t>predictive</a:t>
            </a:r>
            <a:r>
              <a:rPr lang="pt-PT" b="1" dirty="0" smtClean="0"/>
              <a:t> </a:t>
            </a:r>
            <a:r>
              <a:rPr lang="pt-PT" b="1" dirty="0" err="1" smtClean="0"/>
              <a:t>goal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to </a:t>
            </a:r>
            <a:r>
              <a:rPr lang="pt-PT" dirty="0" err="1" smtClean="0"/>
              <a:t>understand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target,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r>
              <a:rPr lang="pt-PT" dirty="0" smtClean="0"/>
              <a:t> </a:t>
            </a:r>
            <a:r>
              <a:rPr lang="pt-PT" dirty="0" err="1" smtClean="0"/>
              <a:t>where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are </a:t>
            </a:r>
            <a:r>
              <a:rPr lang="pt-PT" dirty="0" err="1" smtClean="0"/>
              <a:t>located</a:t>
            </a:r>
            <a:r>
              <a:rPr lang="pt-PT" dirty="0" smtClean="0"/>
              <a:t>, etc.</a:t>
            </a:r>
            <a:endParaRPr lang="pt-PT" dirty="0"/>
          </a:p>
          <a:p>
            <a:endParaRPr lang="pt-PT" dirty="0" smtClean="0">
              <a:solidFill>
                <a:srgbClr val="B9122B"/>
              </a:solidFill>
            </a:endParaRPr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Predictive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 smtClean="0"/>
              <a:t>Determine </a:t>
            </a:r>
            <a:r>
              <a:rPr lang="pt-PT" dirty="0" err="1" smtClean="0"/>
              <a:t>whether</a:t>
            </a:r>
            <a:r>
              <a:rPr lang="pt-PT" dirty="0" smtClean="0"/>
              <a:t> a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end</a:t>
            </a:r>
            <a:r>
              <a:rPr lang="pt-PT" dirty="0" smtClean="0"/>
              <a:t> </a:t>
            </a:r>
            <a:r>
              <a:rPr lang="pt-PT" dirty="0" err="1" smtClean="0"/>
              <a:t>successfully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Domain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#3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Exploratory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smtClean="0">
                <a:solidFill>
                  <a:srgbClr val="00568A"/>
                </a:solidFill>
              </a:rPr>
              <a:t>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EDA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implicit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knowledge</a:t>
            </a:r>
            <a:endParaRPr lang="pt-PT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</a:t>
            </a:r>
            <a:r>
              <a:rPr lang="pt-PT" i="1" dirty="0" err="1" smtClean="0"/>
              <a:t>birthdate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i="1" dirty="0" err="1" smtClean="0"/>
              <a:t>gender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 smtClean="0"/>
              <a:t> (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relation</a:t>
            </a:r>
            <a:r>
              <a:rPr lang="pt-PT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age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/>
              <a:t> </a:t>
            </a:r>
            <a:r>
              <a:rPr lang="pt-PT" dirty="0" smtClean="0"/>
              <a:t>(</a:t>
            </a:r>
            <a:r>
              <a:rPr lang="pt-PT" b="1" dirty="0" smtClean="0"/>
              <a:t>note</a:t>
            </a:r>
            <a:r>
              <a:rPr lang="pt-PT" dirty="0" smtClean="0"/>
              <a:t>: assume 2016 as </a:t>
            </a:r>
            <a:r>
              <a:rPr lang="pt-PT" dirty="0" err="1" smtClean="0"/>
              <a:t>current</a:t>
            </a:r>
            <a:r>
              <a:rPr lang="pt-PT" dirty="0" smtClean="0"/>
              <a:t> </a:t>
            </a:r>
            <a:r>
              <a:rPr lang="pt-PT" dirty="0" err="1" smtClean="0"/>
              <a:t>year</a:t>
            </a:r>
            <a:r>
              <a:rPr lang="pt-PT" dirty="0" smtClean="0"/>
              <a:t>)</a:t>
            </a:r>
            <a:endParaRPr lang="pt-PT" dirty="0"/>
          </a:p>
          <a:p>
            <a:endParaRPr lang="pt-PT" i="1" dirty="0" smtClean="0"/>
          </a:p>
          <a:p>
            <a:r>
              <a:rPr lang="pt-PT" sz="2400" b="1" dirty="0" smtClean="0"/>
              <a:t>Complete </a:t>
            </a:r>
            <a:r>
              <a:rPr lang="pt-PT" sz="2400" b="1" dirty="0" err="1" smtClean="0"/>
              <a:t>missing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District</a:t>
            </a:r>
            <a:r>
              <a:rPr lang="pt-PT" dirty="0" smtClean="0"/>
              <a:t> </a:t>
            </a:r>
            <a:r>
              <a:rPr lang="pt-PT" i="1" dirty="0" err="1" smtClean="0"/>
              <a:t>Jesenik</a:t>
            </a:r>
            <a:r>
              <a:rPr lang="pt-PT" dirty="0" smtClean="0"/>
              <a:t> </a:t>
            </a:r>
            <a:r>
              <a:rPr lang="pt-PT" dirty="0" err="1" smtClean="0"/>
              <a:t>had</a:t>
            </a:r>
            <a:r>
              <a:rPr lang="pt-PT" dirty="0" smtClean="0"/>
              <a:t> </a:t>
            </a:r>
            <a:r>
              <a:rPr lang="pt-PT" dirty="0" err="1" smtClean="0"/>
              <a:t>missing</a:t>
            </a:r>
            <a:r>
              <a:rPr lang="pt-PT" dirty="0" smtClean="0"/>
              <a:t> </a:t>
            </a:r>
            <a:r>
              <a:rPr lang="pt-PT" dirty="0" err="1" smtClean="0"/>
              <a:t>values</a:t>
            </a:r>
            <a:r>
              <a:rPr lang="pt-PT" dirty="0" smtClean="0"/>
              <a:t> (</a:t>
            </a:r>
            <a:r>
              <a:rPr lang="pt-PT" dirty="0" err="1" smtClean="0"/>
              <a:t>unemployment</a:t>
            </a:r>
            <a:r>
              <a:rPr lang="pt-PT" dirty="0" smtClean="0"/>
              <a:t> rate 1996 </a:t>
            </a:r>
            <a:r>
              <a:rPr lang="pt-PT" dirty="0" err="1" smtClean="0"/>
              <a:t>and</a:t>
            </a:r>
            <a:r>
              <a:rPr lang="pt-PT" dirty="0" smtClean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ones</a:t>
            </a:r>
            <a:r>
              <a:rPr lang="pt-PT" dirty="0" smtClean="0"/>
              <a:t> </a:t>
            </a:r>
            <a:r>
              <a:rPr lang="pt-PT" dirty="0" err="1" smtClean="0"/>
              <a:t>were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median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other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endParaRPr lang="pt-PT" dirty="0" smtClean="0"/>
          </a:p>
          <a:p>
            <a:endParaRPr lang="pt-PT" dirty="0"/>
          </a:p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useful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information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from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transactions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r>
              <a:rPr lang="pt-PT" dirty="0" err="1" smtClean="0"/>
              <a:t>Accounts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history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sanctions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 smtClean="0"/>
              <a:t>Discretization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for </a:t>
            </a:r>
            <a:r>
              <a:rPr lang="pt-PT" dirty="0" err="1" smtClean="0"/>
              <a:t>converting</a:t>
            </a:r>
            <a:r>
              <a:rPr lang="pt-PT" dirty="0" smtClean="0"/>
              <a:t> </a:t>
            </a:r>
            <a:r>
              <a:rPr lang="pt-PT" dirty="0" err="1" smtClean="0"/>
              <a:t>quantitative</a:t>
            </a:r>
            <a:r>
              <a:rPr lang="pt-PT" dirty="0" smtClean="0"/>
              <a:t> to </a:t>
            </a:r>
            <a:r>
              <a:rPr lang="pt-PT" dirty="0" err="1" smtClean="0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#4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Descriptive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Gender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1567</TotalTime>
  <Words>1364</Words>
  <Application>Microsoft Macintosh PowerPoint</Application>
  <PresentationFormat>Ecrã Panorâmico</PresentationFormat>
  <Paragraphs>441</Paragraphs>
  <Slides>29</Slides>
  <Notes>28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4" baseType="lpstr">
      <vt:lpstr>Calibri</vt:lpstr>
      <vt:lpstr>Calibri Light</vt:lpstr>
      <vt:lpstr>Roboto</vt:lpstr>
      <vt:lpstr>Arial</vt:lpstr>
      <vt:lpstr>Tema do Office</vt:lpstr>
      <vt:lpstr>:: Banking data mining case study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 </cp:lastModifiedBy>
  <cp:revision>38</cp:revision>
  <dcterms:created xsi:type="dcterms:W3CDTF">2017-01-04T17:47:41Z</dcterms:created>
  <dcterms:modified xsi:type="dcterms:W3CDTF">2017-01-06T01:11:31Z</dcterms:modified>
</cp:coreProperties>
</file>